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60" r:id="rId4"/>
    <p:sldId id="267" r:id="rId5"/>
    <p:sldId id="261" r:id="rId6"/>
    <p:sldId id="262" r:id="rId7"/>
    <p:sldId id="263" r:id="rId8"/>
    <p:sldId id="264" r:id="rId9"/>
    <p:sldId id="265" r:id="rId10"/>
    <p:sldId id="266" r:id="rId11"/>
    <p:sldId id="268"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55" autoAdjust="0"/>
    <p:restoredTop sz="94660"/>
  </p:normalViewPr>
  <p:slideViewPr>
    <p:cSldViewPr snapToGrid="0">
      <p:cViewPr varScale="1">
        <p:scale>
          <a:sx n="68" d="100"/>
          <a:sy n="68" d="100"/>
        </p:scale>
        <p:origin x="73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C5B2969D-47FB-4870-BA67-73B2AA36C6E4}" type="datetimeFigureOut">
              <a:rPr lang="en-IN" smtClean="0"/>
              <a:t>19-07-2022</a:t>
            </a:fld>
            <a:endParaRPr lang="en-IN"/>
          </a:p>
        </p:txBody>
      </p:sp>
      <p:sp>
        <p:nvSpPr>
          <p:cNvPr id="5" name="Footer Placeholder 4"/>
          <p:cNvSpPr>
            <a:spLocks noGrp="1"/>
          </p:cNvSpPr>
          <p:nvPr>
            <p:ph type="ftr" sz="quarter" idx="11"/>
          </p:nvPr>
        </p:nvSpPr>
        <p:spPr>
          <a:xfrm>
            <a:off x="2692397" y="5037663"/>
            <a:ext cx="5214635" cy="279400"/>
          </a:xfrm>
        </p:spPr>
        <p:txBody>
          <a:bodyPr/>
          <a:lstStyle/>
          <a:p>
            <a:endParaRPr lang="en-IN"/>
          </a:p>
        </p:txBody>
      </p:sp>
      <p:sp>
        <p:nvSpPr>
          <p:cNvPr id="6" name="Slide Number Placeholder 5"/>
          <p:cNvSpPr>
            <a:spLocks noGrp="1"/>
          </p:cNvSpPr>
          <p:nvPr>
            <p:ph type="sldNum" sz="quarter" idx="12"/>
          </p:nvPr>
        </p:nvSpPr>
        <p:spPr>
          <a:xfrm>
            <a:off x="8956900" y="5037663"/>
            <a:ext cx="551167" cy="279400"/>
          </a:xfrm>
        </p:spPr>
        <p:txBody>
          <a:bodyPr/>
          <a:lstStyle/>
          <a:p>
            <a:fld id="{E7F3871C-075D-4500-831A-9B90E8CCDB1E}" type="slidenum">
              <a:rPr lang="en-IN" smtClean="0"/>
              <a:t>‹#›</a:t>
            </a:fld>
            <a:endParaRPr lang="en-IN"/>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109906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5B2969D-47FB-4870-BA67-73B2AA36C6E4}"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7F3871C-075D-4500-831A-9B90E8CCDB1E}" type="slidenum">
              <a:rPr lang="en-IN" smtClean="0"/>
              <a:t>‹#›</a:t>
            </a:fld>
            <a:endParaRPr lang="en-IN"/>
          </a:p>
        </p:txBody>
      </p:sp>
    </p:spTree>
    <p:extLst>
      <p:ext uri="{BB962C8B-B14F-4D97-AF65-F5344CB8AC3E}">
        <p14:creationId xmlns:p14="http://schemas.microsoft.com/office/powerpoint/2010/main" val="39733817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5B2969D-47FB-4870-BA67-73B2AA36C6E4}"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7F3871C-075D-4500-831A-9B90E8CCDB1E}" type="slidenum">
              <a:rPr lang="en-IN" smtClean="0"/>
              <a:t>‹#›</a:t>
            </a:fld>
            <a:endParaRPr lang="en-IN"/>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461606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5B2969D-47FB-4870-BA67-73B2AA36C6E4}" type="datetimeFigureOut">
              <a:rPr lang="en-IN" smtClean="0"/>
              <a:t>19-07-2022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7F3871C-075D-4500-831A-9B90E8CCDB1E}" type="slidenum">
              <a:rPr lang="en-IN" smtClean="0"/>
              <a:t>‹#›</a:t>
            </a:fld>
            <a:endParaRPr lang="en-IN"/>
          </a:p>
        </p:txBody>
      </p:sp>
    </p:spTree>
    <p:extLst>
      <p:ext uri="{BB962C8B-B14F-4D97-AF65-F5344CB8AC3E}">
        <p14:creationId xmlns:p14="http://schemas.microsoft.com/office/powerpoint/2010/main" val="11836508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5B2969D-47FB-4870-BA67-73B2AA36C6E4}" type="datetimeFigureOut">
              <a:rPr lang="en-IN" smtClean="0"/>
              <a:t>19-07-2022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E7F3871C-075D-4500-831A-9B90E8CCDB1E}" type="slidenum">
              <a:rPr lang="en-IN" smtClean="0"/>
              <a:t>‹#›</a:t>
            </a:fld>
            <a:endParaRPr lang="en-IN"/>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072852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5B2969D-47FB-4870-BA67-73B2AA36C6E4}" type="datetimeFigureOut">
              <a:rPr lang="en-IN" smtClean="0"/>
              <a:t>19-07-2022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E7F3871C-075D-4500-831A-9B90E8CCDB1E}" type="slidenum">
              <a:rPr lang="en-IN" smtClean="0"/>
              <a:t>‹#›</a:t>
            </a:fld>
            <a:endParaRPr lang="en-IN"/>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212274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B2969D-47FB-4870-BA67-73B2AA36C6E4}" type="datetimeFigureOut">
              <a:rPr lang="en-IN" smtClean="0"/>
              <a:t>19-07-2022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E7F3871C-075D-4500-831A-9B90E8CCDB1E}" type="slidenum">
              <a:rPr lang="en-IN" smtClean="0"/>
              <a:t>‹#›</a:t>
            </a:fld>
            <a:endParaRPr lang="en-IN"/>
          </a:p>
        </p:txBody>
      </p:sp>
    </p:spTree>
    <p:extLst>
      <p:ext uri="{BB962C8B-B14F-4D97-AF65-F5344CB8AC3E}">
        <p14:creationId xmlns:p14="http://schemas.microsoft.com/office/powerpoint/2010/main" val="727004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5B2969D-47FB-4870-BA67-73B2AA36C6E4}" type="datetimeFigureOut">
              <a:rPr lang="en-IN" smtClean="0"/>
              <a:t>19-07-2022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7F3871C-075D-4500-831A-9B90E8CCDB1E}" type="slidenum">
              <a:rPr lang="en-IN" smtClean="0"/>
              <a:t>‹#›</a:t>
            </a:fld>
            <a:endParaRPr lang="en-IN"/>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975687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5B2969D-47FB-4870-BA67-73B2AA36C6E4}" type="datetimeFigureOut">
              <a:rPr lang="en-IN" smtClean="0"/>
              <a:t>19-07-2022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7F3871C-075D-4500-831A-9B90E8CCDB1E}" type="slidenum">
              <a:rPr lang="en-IN" smtClean="0"/>
              <a:t>‹#›</a:t>
            </a:fld>
            <a:endParaRPr lang="en-IN"/>
          </a:p>
        </p:txBody>
      </p:sp>
    </p:spTree>
    <p:extLst>
      <p:ext uri="{BB962C8B-B14F-4D97-AF65-F5344CB8AC3E}">
        <p14:creationId xmlns:p14="http://schemas.microsoft.com/office/powerpoint/2010/main" val="27010295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5B2969D-47FB-4870-BA67-73B2AA36C6E4}" type="datetimeFigureOut">
              <a:rPr lang="en-IN" smtClean="0"/>
              <a:t>19-07-2022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7F3871C-075D-4500-831A-9B90E8CCDB1E}" type="slidenum">
              <a:rPr lang="en-IN" smtClean="0"/>
              <a:t>‹#›</a:t>
            </a:fld>
            <a:endParaRPr lang="en-IN"/>
          </a:p>
        </p:txBody>
      </p:sp>
    </p:spTree>
    <p:extLst>
      <p:ext uri="{BB962C8B-B14F-4D97-AF65-F5344CB8AC3E}">
        <p14:creationId xmlns:p14="http://schemas.microsoft.com/office/powerpoint/2010/main" val="3587026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5B2969D-47FB-4870-BA67-73B2AA36C6E4}"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7F3871C-075D-4500-831A-9B90E8CCDB1E}" type="slidenum">
              <a:rPr lang="en-IN" smtClean="0"/>
              <a:t>‹#›</a:t>
            </a:fld>
            <a:endParaRPr lang="en-IN"/>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04157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5B2969D-47FB-4870-BA67-73B2AA36C6E4}"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7F3871C-075D-4500-831A-9B90E8CCDB1E}" type="slidenum">
              <a:rPr lang="en-IN" smtClean="0"/>
              <a:t>‹#›</a:t>
            </a:fld>
            <a:endParaRPr lang="en-IN"/>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061185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5B2969D-47FB-4870-BA67-73B2AA36C6E4}"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7F3871C-075D-4500-831A-9B90E8CCDB1E}" type="slidenum">
              <a:rPr lang="en-IN" smtClean="0"/>
              <a:t>‹#›</a:t>
            </a:fld>
            <a:endParaRPr lang="en-IN"/>
          </a:p>
        </p:txBody>
      </p:sp>
    </p:spTree>
    <p:extLst>
      <p:ext uri="{BB962C8B-B14F-4D97-AF65-F5344CB8AC3E}">
        <p14:creationId xmlns:p14="http://schemas.microsoft.com/office/powerpoint/2010/main" val="21502142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5B2969D-47FB-4870-BA67-73B2AA36C6E4}"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7F3871C-075D-4500-831A-9B90E8CCDB1E}" type="slidenum">
              <a:rPr lang="en-IN" smtClean="0"/>
              <a:t>‹#›</a:t>
            </a:fld>
            <a:endParaRPr lang="en-IN"/>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537222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5B2969D-47FB-4870-BA67-73B2AA36C6E4}"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7F3871C-075D-4500-831A-9B90E8CCDB1E}" type="slidenum">
              <a:rPr lang="en-IN" smtClean="0"/>
              <a:t>‹#›</a:t>
            </a:fld>
            <a:endParaRPr lang="en-IN"/>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463856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5B2969D-47FB-4870-BA67-73B2AA36C6E4}"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7F3871C-075D-4500-831A-9B90E8CCDB1E}" type="slidenum">
              <a:rPr lang="en-IN" smtClean="0"/>
              <a:t>‹#›</a:t>
            </a:fld>
            <a:endParaRPr lang="en-IN"/>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685476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5B2969D-47FB-4870-BA67-73B2AA36C6E4}"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7F3871C-075D-4500-831A-9B90E8CCDB1E}" type="slidenum">
              <a:rPr lang="en-IN" smtClean="0"/>
              <a:t>‹#›</a:t>
            </a:fld>
            <a:endParaRPr lang="en-IN"/>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941457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5B2969D-47FB-4870-BA67-73B2AA36C6E4}" type="datetimeFigureOut">
              <a:rPr lang="en-IN" smtClean="0"/>
              <a:t>19-07-2022</a:t>
            </a:fld>
            <a:endParaRPr lang="en-IN"/>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IN"/>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7F3871C-075D-4500-831A-9B90E8CCDB1E}" type="slidenum">
              <a:rPr lang="en-IN" smtClean="0"/>
              <a:t>‹#›</a:t>
            </a:fld>
            <a:endParaRPr lang="en-IN"/>
          </a:p>
        </p:txBody>
      </p:sp>
    </p:spTree>
    <p:extLst>
      <p:ext uri="{BB962C8B-B14F-4D97-AF65-F5344CB8AC3E}">
        <p14:creationId xmlns:p14="http://schemas.microsoft.com/office/powerpoint/2010/main" val="1054369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F5C27-FF66-FAE5-B82C-89F833D5B83C}"/>
              </a:ext>
            </a:extLst>
          </p:cNvPr>
          <p:cNvSpPr>
            <a:spLocks noGrp="1"/>
          </p:cNvSpPr>
          <p:nvPr>
            <p:ph type="ctrTitle"/>
          </p:nvPr>
        </p:nvSpPr>
        <p:spPr/>
        <p:txBody>
          <a:bodyPr/>
          <a:lstStyle/>
          <a:p>
            <a:r>
              <a:rPr lang="en-US" dirty="0"/>
              <a:t>Primary data vs. secondary data</a:t>
            </a:r>
            <a:endParaRPr lang="en-IN" dirty="0"/>
          </a:p>
        </p:txBody>
      </p:sp>
      <p:sp>
        <p:nvSpPr>
          <p:cNvPr id="3" name="Subtitle 2">
            <a:extLst>
              <a:ext uri="{FF2B5EF4-FFF2-40B4-BE49-F238E27FC236}">
                <a16:creationId xmlns:a16="http://schemas.microsoft.com/office/drawing/2014/main" id="{416D7D5F-F5EC-0563-F9FE-100F56DBEF44}"/>
              </a:ext>
            </a:extLst>
          </p:cNvPr>
          <p:cNvSpPr>
            <a:spLocks noGrp="1"/>
          </p:cNvSpPr>
          <p:nvPr>
            <p:ph type="subTitle" idx="1"/>
          </p:nvPr>
        </p:nvSpPr>
        <p:spPr/>
        <p:txBody>
          <a:bodyPr/>
          <a:lstStyle/>
          <a:p>
            <a:r>
              <a:rPr lang="en-US" dirty="0"/>
              <a:t>ADVANTAGES AND DIS ADVANTAGES</a:t>
            </a:r>
            <a:endParaRPr lang="en-IN" dirty="0"/>
          </a:p>
        </p:txBody>
      </p:sp>
    </p:spTree>
    <p:extLst>
      <p:ext uri="{BB962C8B-B14F-4D97-AF65-F5344CB8AC3E}">
        <p14:creationId xmlns:p14="http://schemas.microsoft.com/office/powerpoint/2010/main" val="10113946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B524D49-84CB-0F0C-A536-8B1D50EF6525}"/>
              </a:ext>
            </a:extLst>
          </p:cNvPr>
          <p:cNvSpPr txBox="1"/>
          <p:nvPr/>
        </p:nvSpPr>
        <p:spPr>
          <a:xfrm>
            <a:off x="2490537" y="926432"/>
            <a:ext cx="6650454" cy="3785652"/>
          </a:xfrm>
          <a:prstGeom prst="rect">
            <a:avLst/>
          </a:prstGeom>
          <a:noFill/>
        </p:spPr>
        <p:txBody>
          <a:bodyPr wrap="square">
            <a:spAutoFit/>
          </a:bodyPr>
          <a:lstStyle/>
          <a:p>
            <a:pPr algn="l"/>
            <a:r>
              <a:rPr lang="en-US" sz="2000" b="1" i="0" dirty="0">
                <a:solidFill>
                  <a:srgbClr val="000000"/>
                </a:solidFill>
                <a:effectLst/>
                <a:latin typeface="Quicksand"/>
              </a:rPr>
              <a:t>What is Primary Data?</a:t>
            </a:r>
          </a:p>
          <a:p>
            <a:pPr algn="l"/>
            <a:endParaRPr lang="en-US" sz="2000" b="1" i="0" dirty="0">
              <a:effectLst/>
              <a:latin typeface="Quicksand"/>
            </a:endParaRPr>
          </a:p>
          <a:p>
            <a:pPr algn="l"/>
            <a:r>
              <a:rPr lang="en-US" sz="2000" b="1" i="0" dirty="0">
                <a:solidFill>
                  <a:srgbClr val="000000"/>
                </a:solidFill>
                <a:effectLst/>
                <a:latin typeface="Quicksand"/>
              </a:rPr>
              <a:t>Primary data is the kind of data that is collected directly from the data source without going through any existing sources. It is mostly collected specially for a research project and may be shared publicly to be used for other research</a:t>
            </a:r>
          </a:p>
          <a:p>
            <a:pPr algn="l"/>
            <a:endParaRPr lang="en-US" sz="2000" b="1" i="0" dirty="0">
              <a:effectLst/>
              <a:latin typeface="Quicksand"/>
            </a:endParaRPr>
          </a:p>
          <a:p>
            <a:pPr algn="l"/>
            <a:r>
              <a:rPr lang="en-US" sz="2000" b="1" i="0" dirty="0">
                <a:solidFill>
                  <a:srgbClr val="000000"/>
                </a:solidFill>
                <a:effectLst/>
                <a:latin typeface="Quicksand"/>
              </a:rPr>
              <a:t>Primary data is often reliable, authentic, and objective in as much as it was collected with the purpose of addressing a particular research problem. It is noteworthy that primary data is not commonly collected because of the high cost of implementation.</a:t>
            </a:r>
            <a:endParaRPr lang="en-US" sz="2000" b="1" i="0" dirty="0">
              <a:effectLst/>
              <a:latin typeface="Quicksand"/>
            </a:endParaRPr>
          </a:p>
        </p:txBody>
      </p:sp>
    </p:spTree>
    <p:extLst>
      <p:ext uri="{BB962C8B-B14F-4D97-AF65-F5344CB8AC3E}">
        <p14:creationId xmlns:p14="http://schemas.microsoft.com/office/powerpoint/2010/main" val="5269421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6C9E6F4-718B-731C-CCFF-2C6DC68B63F0}"/>
              </a:ext>
            </a:extLst>
          </p:cNvPr>
          <p:cNvSpPr txBox="1"/>
          <p:nvPr/>
        </p:nvSpPr>
        <p:spPr>
          <a:xfrm>
            <a:off x="1720701" y="1617971"/>
            <a:ext cx="8419096" cy="2554545"/>
          </a:xfrm>
          <a:prstGeom prst="rect">
            <a:avLst/>
          </a:prstGeom>
          <a:noFill/>
        </p:spPr>
        <p:txBody>
          <a:bodyPr wrap="square">
            <a:spAutoFit/>
          </a:bodyPr>
          <a:lstStyle/>
          <a:p>
            <a:pPr algn="l"/>
            <a:r>
              <a:rPr lang="en-US" sz="2000" b="1" i="0" dirty="0">
                <a:solidFill>
                  <a:srgbClr val="000000"/>
                </a:solidFill>
                <a:effectLst/>
                <a:latin typeface="Quicksand"/>
              </a:rPr>
              <a:t>A common example of primary data is the data collected by organizations during market research, product research, and competitive analysis.</a:t>
            </a:r>
          </a:p>
          <a:p>
            <a:pPr algn="l"/>
            <a:endParaRPr lang="en-US" sz="2000" b="1" i="0" dirty="0">
              <a:solidFill>
                <a:srgbClr val="000000"/>
              </a:solidFill>
              <a:effectLst/>
              <a:latin typeface="Quicksand"/>
            </a:endParaRPr>
          </a:p>
          <a:p>
            <a:pPr algn="l"/>
            <a:r>
              <a:rPr lang="en-US" sz="2000" b="1" i="0" dirty="0">
                <a:solidFill>
                  <a:srgbClr val="000000"/>
                </a:solidFill>
                <a:effectLst/>
                <a:latin typeface="Quicksand"/>
              </a:rPr>
              <a:t> This data is collected directly from its original source which in most cases are the existing and potential customers.</a:t>
            </a:r>
          </a:p>
          <a:p>
            <a:pPr algn="l"/>
            <a:endParaRPr lang="en-US" sz="2000" b="1" i="0" dirty="0">
              <a:effectLst/>
              <a:latin typeface="Quicksand"/>
            </a:endParaRPr>
          </a:p>
          <a:p>
            <a:pPr algn="l"/>
            <a:r>
              <a:rPr lang="en-US" sz="2000" b="1" i="0" dirty="0">
                <a:solidFill>
                  <a:srgbClr val="000000"/>
                </a:solidFill>
                <a:effectLst/>
                <a:latin typeface="Quicksand"/>
              </a:rPr>
              <a:t>Most of the people who collect primary data are government authorized agencies, investigators, research-based private institutions, etc. </a:t>
            </a:r>
            <a:endParaRPr lang="en-US" sz="2000" b="1" i="0" dirty="0">
              <a:effectLst/>
              <a:latin typeface="Quicksand"/>
            </a:endParaRPr>
          </a:p>
        </p:txBody>
      </p:sp>
    </p:spTree>
    <p:extLst>
      <p:ext uri="{BB962C8B-B14F-4D97-AF65-F5344CB8AC3E}">
        <p14:creationId xmlns:p14="http://schemas.microsoft.com/office/powerpoint/2010/main" val="39013164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A5E2A7E-0C19-18DD-36B9-33A6BD1A0E6B}"/>
              </a:ext>
            </a:extLst>
          </p:cNvPr>
          <p:cNvSpPr txBox="1"/>
          <p:nvPr/>
        </p:nvSpPr>
        <p:spPr>
          <a:xfrm>
            <a:off x="890337" y="866274"/>
            <a:ext cx="8252660" cy="5016758"/>
          </a:xfrm>
          <a:prstGeom prst="rect">
            <a:avLst/>
          </a:prstGeom>
          <a:noFill/>
        </p:spPr>
        <p:txBody>
          <a:bodyPr wrap="square">
            <a:spAutoFit/>
          </a:bodyPr>
          <a:lstStyle/>
          <a:p>
            <a:pPr algn="l">
              <a:buFont typeface="Arial" panose="020B0604020202020204" pitchFamily="34" charset="0"/>
              <a:buChar char="•"/>
            </a:pPr>
            <a:r>
              <a:rPr lang="en-US" sz="2000" b="1" i="0" dirty="0">
                <a:effectLst/>
                <a:latin typeface="Quicksand"/>
              </a:rPr>
              <a:t>Examples: </a:t>
            </a:r>
          </a:p>
          <a:p>
            <a:pPr algn="l">
              <a:buFont typeface="Arial" panose="020B0604020202020204" pitchFamily="34" charset="0"/>
              <a:buChar char="•"/>
            </a:pPr>
            <a:endParaRPr lang="en-US" sz="2000" b="1" i="0" dirty="0">
              <a:effectLst/>
              <a:latin typeface="Quicksand"/>
            </a:endParaRPr>
          </a:p>
          <a:p>
            <a:pPr algn="l"/>
            <a:r>
              <a:rPr lang="en-US" sz="2000" b="1" i="0" dirty="0">
                <a:solidFill>
                  <a:srgbClr val="000000"/>
                </a:solidFill>
                <a:effectLst/>
                <a:latin typeface="Quicksand"/>
              </a:rPr>
              <a:t>An example of primary data is the national census data collected by the government while an example of secondary data is the data collected from online sources. The secondary data collected from an online source could be the primary data collected by another researcher.</a:t>
            </a:r>
          </a:p>
          <a:p>
            <a:pPr algn="l"/>
            <a:endParaRPr lang="en-US" sz="2000" b="1" i="0" dirty="0">
              <a:effectLst/>
              <a:latin typeface="Quicksand"/>
            </a:endParaRPr>
          </a:p>
          <a:p>
            <a:pPr algn="l"/>
            <a:r>
              <a:rPr lang="en-US" sz="2000" b="1" i="0" dirty="0">
                <a:solidFill>
                  <a:srgbClr val="000000"/>
                </a:solidFill>
                <a:effectLst/>
                <a:latin typeface="Quicksand"/>
              </a:rPr>
              <a:t>For example, the government, after successfully the national census, share the results in newspapers, online magazines, press releases, etc. Another government agency that is trying to allocate the state budget for healthcare, education, etc. may need to access the census results.</a:t>
            </a:r>
          </a:p>
          <a:p>
            <a:pPr algn="l"/>
            <a:endParaRPr lang="en-US" sz="2000" b="1" i="0" dirty="0">
              <a:effectLst/>
              <a:latin typeface="Quicksand"/>
            </a:endParaRPr>
          </a:p>
          <a:p>
            <a:pPr algn="l"/>
            <a:r>
              <a:rPr lang="en-US" sz="2000" b="1" i="0" dirty="0">
                <a:solidFill>
                  <a:srgbClr val="000000"/>
                </a:solidFill>
                <a:effectLst/>
                <a:latin typeface="Quicksand"/>
              </a:rPr>
              <a:t>With access to this information, the number of children who needs education can be analyzed and hard to determine the amount that should be allocated to the education sector. Similarly, knowing the number of old people will help in allocating funds for them in the health sector.</a:t>
            </a:r>
            <a:endParaRPr lang="en-US" sz="2000" b="1" i="0" dirty="0">
              <a:effectLst/>
              <a:latin typeface="Quicksand"/>
            </a:endParaRPr>
          </a:p>
        </p:txBody>
      </p:sp>
    </p:spTree>
    <p:extLst>
      <p:ext uri="{BB962C8B-B14F-4D97-AF65-F5344CB8AC3E}">
        <p14:creationId xmlns:p14="http://schemas.microsoft.com/office/powerpoint/2010/main" val="18023426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947251D-C917-628B-1C6D-7846819E3950}"/>
              </a:ext>
            </a:extLst>
          </p:cNvPr>
          <p:cNvSpPr txBox="1"/>
          <p:nvPr/>
        </p:nvSpPr>
        <p:spPr>
          <a:xfrm>
            <a:off x="998807" y="1041010"/>
            <a:ext cx="10058400" cy="4708981"/>
          </a:xfrm>
          <a:prstGeom prst="rect">
            <a:avLst/>
          </a:prstGeom>
          <a:noFill/>
        </p:spPr>
        <p:txBody>
          <a:bodyPr wrap="square">
            <a:spAutoFit/>
          </a:bodyPr>
          <a:lstStyle/>
          <a:p>
            <a:pPr algn="l"/>
            <a:r>
              <a:rPr lang="en-US" sz="2000" b="1" i="0" dirty="0">
                <a:solidFill>
                  <a:srgbClr val="000000"/>
                </a:solidFill>
                <a:effectLst/>
                <a:latin typeface="Quicksand"/>
              </a:rPr>
              <a:t>Pros</a:t>
            </a:r>
            <a:endParaRPr lang="en-US" sz="2000" b="1" i="0" dirty="0">
              <a:effectLst/>
              <a:latin typeface="Quicksand"/>
            </a:endParaRPr>
          </a:p>
          <a:p>
            <a:pPr algn="l">
              <a:buFont typeface="Arial" panose="020B0604020202020204" pitchFamily="34" charset="0"/>
              <a:buChar char="•"/>
            </a:pPr>
            <a:r>
              <a:rPr lang="en-US" sz="2000" b="1" i="0" dirty="0">
                <a:effectLst/>
                <a:latin typeface="Quicksand"/>
              </a:rPr>
              <a:t>Primary data is specific to the needs of the researcher at the moment of data collection. The researcher is able to control the kind of data that is being collected.</a:t>
            </a:r>
          </a:p>
          <a:p>
            <a:pPr algn="l">
              <a:buFont typeface="Arial" panose="020B0604020202020204" pitchFamily="34" charset="0"/>
              <a:buChar char="•"/>
            </a:pPr>
            <a:endParaRPr lang="en-US" sz="2000" b="1" i="0" dirty="0">
              <a:effectLst/>
              <a:latin typeface="Quicksand"/>
            </a:endParaRPr>
          </a:p>
          <a:p>
            <a:pPr algn="l">
              <a:buFont typeface="Arial" panose="020B0604020202020204" pitchFamily="34" charset="0"/>
              <a:buChar char="•"/>
            </a:pPr>
            <a:r>
              <a:rPr lang="en-US" sz="2000" b="1" i="0" dirty="0">
                <a:effectLst/>
                <a:latin typeface="Quicksand"/>
              </a:rPr>
              <a:t>It is accurate compared to secondary data. The data is not subjected to personal bias and as such the authenticity can be trusted.</a:t>
            </a:r>
          </a:p>
          <a:p>
            <a:pPr algn="l">
              <a:buFont typeface="Arial" panose="020B0604020202020204" pitchFamily="34" charset="0"/>
              <a:buChar char="•"/>
            </a:pPr>
            <a:endParaRPr lang="en-US" sz="2000" b="1" i="0" dirty="0">
              <a:effectLst/>
              <a:latin typeface="Quicksand"/>
            </a:endParaRPr>
          </a:p>
          <a:p>
            <a:pPr algn="l">
              <a:buFont typeface="Arial" panose="020B0604020202020204" pitchFamily="34" charset="0"/>
              <a:buChar char="•"/>
            </a:pPr>
            <a:r>
              <a:rPr lang="en-US" sz="2000" b="1" i="0" dirty="0">
                <a:effectLst/>
                <a:latin typeface="Quicksand"/>
              </a:rPr>
              <a:t>The researcher exhibit ownership of the data collected through </a:t>
            </a:r>
            <a:r>
              <a:rPr lang="en-US" sz="2000" b="1" i="0" dirty="0">
                <a:solidFill>
                  <a:srgbClr val="0275D8"/>
                </a:solidFill>
                <a:effectLst/>
                <a:latin typeface="Quicksand"/>
              </a:rPr>
              <a:t>primary research</a:t>
            </a:r>
            <a:r>
              <a:rPr lang="en-US" sz="2000" b="1" i="0" dirty="0">
                <a:effectLst/>
                <a:latin typeface="Quicksand"/>
              </a:rPr>
              <a:t>. He or she may choose to make it available publicly, patent it, or even sell it.</a:t>
            </a:r>
          </a:p>
          <a:p>
            <a:pPr algn="l">
              <a:buFont typeface="Arial" panose="020B0604020202020204" pitchFamily="34" charset="0"/>
              <a:buChar char="•"/>
            </a:pPr>
            <a:endParaRPr lang="en-US" sz="2000" b="1" i="0" dirty="0">
              <a:effectLst/>
              <a:latin typeface="Quicksand"/>
            </a:endParaRPr>
          </a:p>
          <a:p>
            <a:pPr algn="l">
              <a:buFont typeface="Arial" panose="020B0604020202020204" pitchFamily="34" charset="0"/>
              <a:buChar char="•"/>
            </a:pPr>
            <a:r>
              <a:rPr lang="en-US" sz="2000" b="1" i="0" dirty="0">
                <a:effectLst/>
                <a:latin typeface="Quicksand"/>
              </a:rPr>
              <a:t>Primary data is usually up to date because it collects data in real-time and does not collect data from old sources. </a:t>
            </a:r>
          </a:p>
          <a:p>
            <a:pPr algn="l">
              <a:buFont typeface="Arial" panose="020B0604020202020204" pitchFamily="34" charset="0"/>
              <a:buChar char="•"/>
            </a:pPr>
            <a:endParaRPr lang="en-US" sz="2000" b="1" i="0" dirty="0">
              <a:effectLst/>
              <a:latin typeface="Quicksand"/>
            </a:endParaRPr>
          </a:p>
          <a:p>
            <a:pPr algn="l">
              <a:buFont typeface="Arial" panose="020B0604020202020204" pitchFamily="34" charset="0"/>
              <a:buChar char="•"/>
            </a:pPr>
            <a:r>
              <a:rPr lang="en-US" sz="2000" b="1" i="0" dirty="0">
                <a:effectLst/>
                <a:latin typeface="Quicksand"/>
              </a:rPr>
              <a:t>The researcher has full control over the data collected through </a:t>
            </a:r>
            <a:r>
              <a:rPr lang="en-US" sz="2000" b="1" i="0" dirty="0">
                <a:solidFill>
                  <a:srgbClr val="0275D8"/>
                </a:solidFill>
                <a:effectLst/>
                <a:latin typeface="Quicksand"/>
              </a:rPr>
              <a:t>primary research</a:t>
            </a:r>
            <a:r>
              <a:rPr lang="en-US" sz="2000" b="1" i="0" dirty="0">
                <a:effectLst/>
                <a:latin typeface="Quicksand"/>
              </a:rPr>
              <a:t> He can decide which design, method, and data analysis techniques to be used</a:t>
            </a:r>
          </a:p>
        </p:txBody>
      </p:sp>
    </p:spTree>
    <p:extLst>
      <p:ext uri="{BB962C8B-B14F-4D97-AF65-F5344CB8AC3E}">
        <p14:creationId xmlns:p14="http://schemas.microsoft.com/office/powerpoint/2010/main" val="11779596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8EC69ED-D5C0-0724-1B7D-58C28E184B69}"/>
              </a:ext>
            </a:extLst>
          </p:cNvPr>
          <p:cNvSpPr txBox="1"/>
          <p:nvPr/>
        </p:nvSpPr>
        <p:spPr>
          <a:xfrm>
            <a:off x="2469481" y="903511"/>
            <a:ext cx="6093994" cy="3170099"/>
          </a:xfrm>
          <a:prstGeom prst="rect">
            <a:avLst/>
          </a:prstGeom>
          <a:noFill/>
        </p:spPr>
        <p:txBody>
          <a:bodyPr wrap="square">
            <a:spAutoFit/>
          </a:bodyPr>
          <a:lstStyle/>
          <a:p>
            <a:pPr algn="l"/>
            <a:r>
              <a:rPr lang="en-US" sz="2000" b="1" i="1" dirty="0">
                <a:solidFill>
                  <a:srgbClr val="000000"/>
                </a:solidFill>
                <a:effectLst/>
                <a:latin typeface="Quicksand"/>
              </a:rPr>
              <a:t>Cons</a:t>
            </a:r>
          </a:p>
          <a:p>
            <a:pPr algn="l"/>
            <a:endParaRPr lang="en-US" sz="2000" b="1" i="1" dirty="0">
              <a:effectLst/>
              <a:latin typeface="Quicksand"/>
            </a:endParaRPr>
          </a:p>
          <a:p>
            <a:pPr algn="l">
              <a:buFont typeface="Arial" panose="020B0604020202020204" pitchFamily="34" charset="0"/>
              <a:buChar char="•"/>
            </a:pPr>
            <a:r>
              <a:rPr lang="en-US" sz="2000" b="1" i="0" dirty="0">
                <a:effectLst/>
                <a:latin typeface="Quicksand"/>
              </a:rPr>
              <a:t>Primary data is very expensive compared to secondary data. Therefore, it might be difficult to collect primary data.</a:t>
            </a:r>
          </a:p>
          <a:p>
            <a:pPr algn="l">
              <a:buFont typeface="Arial" panose="020B0604020202020204" pitchFamily="34" charset="0"/>
              <a:buChar char="•"/>
            </a:pPr>
            <a:endParaRPr lang="en-US" sz="2000" b="1" i="0" dirty="0">
              <a:effectLst/>
              <a:latin typeface="Quicksand"/>
            </a:endParaRPr>
          </a:p>
          <a:p>
            <a:pPr algn="l">
              <a:buFont typeface="Arial" panose="020B0604020202020204" pitchFamily="34" charset="0"/>
              <a:buChar char="•"/>
            </a:pPr>
            <a:r>
              <a:rPr lang="en-US" sz="2000" b="1" i="0" dirty="0">
                <a:effectLst/>
                <a:latin typeface="Quicksand"/>
              </a:rPr>
              <a:t>It is time-consuming.</a:t>
            </a:r>
          </a:p>
          <a:p>
            <a:pPr algn="l">
              <a:buFont typeface="Arial" panose="020B0604020202020204" pitchFamily="34" charset="0"/>
              <a:buChar char="•"/>
            </a:pPr>
            <a:endParaRPr lang="en-US" sz="2000" b="1" i="0" dirty="0">
              <a:effectLst/>
              <a:latin typeface="Quicksand"/>
            </a:endParaRPr>
          </a:p>
          <a:p>
            <a:pPr algn="l">
              <a:buFont typeface="Arial" panose="020B0604020202020204" pitchFamily="34" charset="0"/>
              <a:buChar char="•"/>
            </a:pPr>
            <a:r>
              <a:rPr lang="en-US" sz="2000" b="1" i="0" dirty="0">
                <a:effectLst/>
                <a:latin typeface="Quicksand"/>
              </a:rPr>
              <a:t>It may not be feasible to collect primary data in some cases due to its complexity and required commitment.</a:t>
            </a:r>
          </a:p>
        </p:txBody>
      </p:sp>
    </p:spTree>
    <p:extLst>
      <p:ext uri="{BB962C8B-B14F-4D97-AF65-F5344CB8AC3E}">
        <p14:creationId xmlns:p14="http://schemas.microsoft.com/office/powerpoint/2010/main" val="24184967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3BEC041-7946-D519-E392-D96ACF2DC51C}"/>
              </a:ext>
            </a:extLst>
          </p:cNvPr>
          <p:cNvSpPr txBox="1"/>
          <p:nvPr/>
        </p:nvSpPr>
        <p:spPr>
          <a:xfrm>
            <a:off x="1299411" y="1118937"/>
            <a:ext cx="7841580" cy="3170099"/>
          </a:xfrm>
          <a:prstGeom prst="rect">
            <a:avLst/>
          </a:prstGeom>
          <a:noFill/>
        </p:spPr>
        <p:txBody>
          <a:bodyPr wrap="square">
            <a:spAutoFit/>
          </a:bodyPr>
          <a:lstStyle/>
          <a:p>
            <a:pPr algn="l"/>
            <a:r>
              <a:rPr lang="en-US" sz="2000" b="1" i="0" dirty="0">
                <a:solidFill>
                  <a:srgbClr val="000000"/>
                </a:solidFill>
                <a:effectLst/>
                <a:latin typeface="Quicksand"/>
              </a:rPr>
              <a:t>What is Secondary Data?</a:t>
            </a:r>
          </a:p>
          <a:p>
            <a:pPr algn="l"/>
            <a:r>
              <a:rPr lang="en-US" sz="2000" b="1" i="0" dirty="0">
                <a:solidFill>
                  <a:srgbClr val="666666"/>
                </a:solidFill>
                <a:effectLst/>
                <a:latin typeface="Quicksand"/>
              </a:rPr>
              <a:t> </a:t>
            </a:r>
            <a:endParaRPr lang="en-US" sz="2000" b="1" i="0" dirty="0">
              <a:effectLst/>
              <a:latin typeface="Quicksand"/>
            </a:endParaRPr>
          </a:p>
          <a:p>
            <a:pPr algn="l"/>
            <a:r>
              <a:rPr lang="en-US" sz="2000" b="1" i="0" dirty="0">
                <a:solidFill>
                  <a:srgbClr val="000000"/>
                </a:solidFill>
                <a:effectLst/>
                <a:latin typeface="Quicksand"/>
              </a:rPr>
              <a:t>Secondary data is the data that has been collected in the past by someone else but made available for others to use. They are usually once primary data but become secondary when used by a third party.</a:t>
            </a:r>
          </a:p>
          <a:p>
            <a:pPr algn="l"/>
            <a:endParaRPr lang="en-US" sz="2000" b="1" i="0" dirty="0">
              <a:effectLst/>
              <a:latin typeface="Quicksand"/>
            </a:endParaRPr>
          </a:p>
          <a:p>
            <a:pPr algn="l"/>
            <a:r>
              <a:rPr lang="en-US" sz="2000" b="1" i="0" dirty="0">
                <a:solidFill>
                  <a:srgbClr val="1155CC"/>
                </a:solidFill>
                <a:effectLst/>
                <a:latin typeface="Quicksand"/>
              </a:rPr>
              <a:t>Secondary data </a:t>
            </a:r>
            <a:r>
              <a:rPr lang="en-US" sz="2000" b="1" i="0" dirty="0">
                <a:solidFill>
                  <a:srgbClr val="000000"/>
                </a:solidFill>
                <a:effectLst/>
                <a:latin typeface="Quicksand"/>
              </a:rPr>
              <a:t> are usually easily accessible to researchers and individuals because they are mostly shared publicly. This, however, means that the data are usually general and not tailored specifically to meet the researcher's needs as primary data does</a:t>
            </a:r>
            <a:endParaRPr lang="en-US" sz="2000" b="1" i="0" dirty="0">
              <a:effectLst/>
              <a:latin typeface="Quicksand"/>
            </a:endParaRPr>
          </a:p>
        </p:txBody>
      </p:sp>
    </p:spTree>
    <p:extLst>
      <p:ext uri="{BB962C8B-B14F-4D97-AF65-F5344CB8AC3E}">
        <p14:creationId xmlns:p14="http://schemas.microsoft.com/office/powerpoint/2010/main" val="30338402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F9245AA-7EB9-049A-DAEC-B62DB72F5D5E}"/>
              </a:ext>
            </a:extLst>
          </p:cNvPr>
          <p:cNvSpPr txBox="1"/>
          <p:nvPr/>
        </p:nvSpPr>
        <p:spPr>
          <a:xfrm>
            <a:off x="1046747" y="806117"/>
            <a:ext cx="7985960" cy="3477875"/>
          </a:xfrm>
          <a:prstGeom prst="rect">
            <a:avLst/>
          </a:prstGeom>
          <a:noFill/>
        </p:spPr>
        <p:txBody>
          <a:bodyPr wrap="square">
            <a:spAutoFit/>
          </a:bodyPr>
          <a:lstStyle/>
          <a:p>
            <a:pPr algn="l"/>
            <a:r>
              <a:rPr lang="en-US" sz="2000" b="1" i="0" dirty="0">
                <a:solidFill>
                  <a:srgbClr val="000000"/>
                </a:solidFill>
                <a:effectLst/>
                <a:latin typeface="Quicksand"/>
              </a:rPr>
              <a:t>For example, when conducting a research thesis, researchers need to consult past works done in this field and add findings to the literature review. </a:t>
            </a:r>
          </a:p>
          <a:p>
            <a:pPr algn="l"/>
            <a:r>
              <a:rPr lang="en-US" sz="2000" b="1" i="0" dirty="0">
                <a:solidFill>
                  <a:srgbClr val="000000"/>
                </a:solidFill>
                <a:effectLst/>
                <a:latin typeface="Quicksand"/>
              </a:rPr>
              <a:t>Some other things like definitions and theorems are secondary data that are added to the thesis to be properly referenced and cited accordingly.</a:t>
            </a:r>
          </a:p>
          <a:p>
            <a:pPr algn="l"/>
            <a:endParaRPr lang="en-US" sz="2000" b="1" i="0" dirty="0">
              <a:effectLst/>
              <a:latin typeface="Quicksand"/>
            </a:endParaRPr>
          </a:p>
          <a:p>
            <a:pPr algn="l"/>
            <a:r>
              <a:rPr lang="en-US" sz="2000" b="1" i="0" dirty="0">
                <a:solidFill>
                  <a:srgbClr val="000000"/>
                </a:solidFill>
                <a:effectLst/>
                <a:latin typeface="Quicksand"/>
              </a:rPr>
              <a:t>Some common sources of secondary data include trade publications, government statistics, journals, etc. In most cases, these sources cannot be trusted as authentic.</a:t>
            </a:r>
            <a:endParaRPr lang="en-US" sz="2000" b="1" i="0" dirty="0">
              <a:effectLst/>
              <a:latin typeface="Quicksand"/>
            </a:endParaRPr>
          </a:p>
          <a:p>
            <a:br>
              <a:rPr lang="en-US" sz="2000" b="1" dirty="0"/>
            </a:br>
            <a:endParaRPr lang="en-IN" sz="2000" b="1" dirty="0"/>
          </a:p>
        </p:txBody>
      </p:sp>
    </p:spTree>
    <p:extLst>
      <p:ext uri="{BB962C8B-B14F-4D97-AF65-F5344CB8AC3E}">
        <p14:creationId xmlns:p14="http://schemas.microsoft.com/office/powerpoint/2010/main" val="13918682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9F9BA49-784A-9428-E756-4E72721F0508}"/>
              </a:ext>
            </a:extLst>
          </p:cNvPr>
          <p:cNvSpPr txBox="1"/>
          <p:nvPr/>
        </p:nvSpPr>
        <p:spPr>
          <a:xfrm>
            <a:off x="1299411" y="938464"/>
            <a:ext cx="7841580" cy="5016758"/>
          </a:xfrm>
          <a:prstGeom prst="rect">
            <a:avLst/>
          </a:prstGeom>
          <a:noFill/>
        </p:spPr>
        <p:txBody>
          <a:bodyPr wrap="square">
            <a:spAutoFit/>
          </a:bodyPr>
          <a:lstStyle/>
          <a:p>
            <a:pPr algn="l"/>
            <a:r>
              <a:rPr lang="en-US" sz="2000" b="1" i="0" dirty="0">
                <a:solidFill>
                  <a:srgbClr val="000000"/>
                </a:solidFill>
                <a:effectLst/>
                <a:latin typeface="Quicksand"/>
              </a:rPr>
              <a:t>Pros</a:t>
            </a:r>
          </a:p>
          <a:p>
            <a:pPr algn="l"/>
            <a:endParaRPr lang="en-US" sz="2000" b="1" i="0" dirty="0">
              <a:effectLst/>
              <a:latin typeface="Quicksand"/>
            </a:endParaRPr>
          </a:p>
          <a:p>
            <a:pPr algn="l">
              <a:buFont typeface="Arial" panose="020B0604020202020204" pitchFamily="34" charset="0"/>
              <a:buChar char="•"/>
            </a:pPr>
            <a:r>
              <a:rPr lang="en-US" sz="2000" b="1" i="0" dirty="0">
                <a:effectLst/>
                <a:latin typeface="Quicksand"/>
              </a:rPr>
              <a:t>Secondary data is easily accessible compared to primary data. Secondary data is available on different platforms that can be accessed by the researcher.</a:t>
            </a:r>
          </a:p>
          <a:p>
            <a:pPr algn="l">
              <a:buFont typeface="Arial" panose="020B0604020202020204" pitchFamily="34" charset="0"/>
              <a:buChar char="•"/>
            </a:pPr>
            <a:endParaRPr lang="en-US" sz="2000" b="1" i="0" dirty="0">
              <a:effectLst/>
              <a:latin typeface="Quicksand"/>
            </a:endParaRPr>
          </a:p>
          <a:p>
            <a:pPr algn="l">
              <a:buFont typeface="Arial" panose="020B0604020202020204" pitchFamily="34" charset="0"/>
              <a:buChar char="•"/>
            </a:pPr>
            <a:r>
              <a:rPr lang="en-US" sz="2000" b="1" i="0" dirty="0">
                <a:effectLst/>
                <a:latin typeface="Quicksand"/>
              </a:rPr>
              <a:t>Secondary data is very affordable. It requires little to no cost to acquire them because they are sometimes given out for free.</a:t>
            </a:r>
          </a:p>
          <a:p>
            <a:pPr algn="l">
              <a:buFont typeface="Arial" panose="020B0604020202020204" pitchFamily="34" charset="0"/>
              <a:buChar char="•"/>
            </a:pPr>
            <a:endParaRPr lang="en-US" sz="2000" b="1" i="0" dirty="0">
              <a:effectLst/>
              <a:latin typeface="Quicksand"/>
            </a:endParaRPr>
          </a:p>
          <a:p>
            <a:pPr algn="l">
              <a:buFont typeface="Arial" panose="020B0604020202020204" pitchFamily="34" charset="0"/>
              <a:buChar char="•"/>
            </a:pPr>
            <a:r>
              <a:rPr lang="en-US" sz="2000" b="1" i="0" dirty="0">
                <a:effectLst/>
                <a:latin typeface="Quicksand"/>
              </a:rPr>
              <a:t>The time spent on collecting secondary data is usually very little compared to that of primary data. </a:t>
            </a:r>
          </a:p>
          <a:p>
            <a:pPr algn="l">
              <a:buFont typeface="Arial" panose="020B0604020202020204" pitchFamily="34" charset="0"/>
              <a:buChar char="•"/>
            </a:pPr>
            <a:endParaRPr lang="en-US" sz="2000" b="1" i="0" dirty="0">
              <a:effectLst/>
              <a:latin typeface="Quicksand"/>
            </a:endParaRPr>
          </a:p>
          <a:p>
            <a:pPr algn="l">
              <a:buFont typeface="Arial" panose="020B0604020202020204" pitchFamily="34" charset="0"/>
              <a:buChar char="•"/>
            </a:pPr>
            <a:r>
              <a:rPr lang="en-US" sz="2000" b="1" i="0" dirty="0">
                <a:effectLst/>
                <a:latin typeface="Quicksand"/>
              </a:rPr>
              <a:t>Secondary data makes it possible to carry out longitudinal studies without having to wait for a long time to draw conclusions</a:t>
            </a:r>
          </a:p>
          <a:p>
            <a:pPr algn="l"/>
            <a:r>
              <a:rPr lang="en-US" sz="2000" b="1" i="0" dirty="0">
                <a:effectLst/>
                <a:latin typeface="Quicksand"/>
              </a:rPr>
              <a:t> </a:t>
            </a:r>
          </a:p>
          <a:p>
            <a:pPr algn="l">
              <a:buFont typeface="Arial" panose="020B0604020202020204" pitchFamily="34" charset="0"/>
              <a:buChar char="•"/>
            </a:pPr>
            <a:r>
              <a:rPr lang="en-US" sz="2000" b="1" i="0" dirty="0">
                <a:effectLst/>
                <a:latin typeface="Quicksand"/>
              </a:rPr>
              <a:t>It helps to generate new insights into existing primary data.</a:t>
            </a:r>
          </a:p>
        </p:txBody>
      </p:sp>
    </p:spTree>
    <p:extLst>
      <p:ext uri="{BB962C8B-B14F-4D97-AF65-F5344CB8AC3E}">
        <p14:creationId xmlns:p14="http://schemas.microsoft.com/office/powerpoint/2010/main" val="29818596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6CD029B-8947-B4BC-708D-487E226D37D2}"/>
              </a:ext>
            </a:extLst>
          </p:cNvPr>
          <p:cNvSpPr txBox="1"/>
          <p:nvPr/>
        </p:nvSpPr>
        <p:spPr>
          <a:xfrm>
            <a:off x="1720516" y="1143001"/>
            <a:ext cx="7420475" cy="4093428"/>
          </a:xfrm>
          <a:prstGeom prst="rect">
            <a:avLst/>
          </a:prstGeom>
          <a:noFill/>
        </p:spPr>
        <p:txBody>
          <a:bodyPr wrap="square">
            <a:spAutoFit/>
          </a:bodyPr>
          <a:lstStyle/>
          <a:p>
            <a:pPr algn="l"/>
            <a:r>
              <a:rPr lang="en-US" sz="2000" b="1" i="0" dirty="0">
                <a:solidFill>
                  <a:srgbClr val="000000"/>
                </a:solidFill>
                <a:effectLst/>
                <a:latin typeface="Quicksand"/>
              </a:rPr>
              <a:t>Cons</a:t>
            </a:r>
            <a:r>
              <a:rPr lang="en-US" sz="2000" b="1" i="0" dirty="0">
                <a:solidFill>
                  <a:srgbClr val="666666"/>
                </a:solidFill>
                <a:effectLst/>
                <a:latin typeface="Quicksand"/>
              </a:rPr>
              <a:t> </a:t>
            </a:r>
            <a:endParaRPr lang="en-US" sz="2000" b="1" i="0" dirty="0">
              <a:effectLst/>
              <a:latin typeface="Quicksand"/>
            </a:endParaRPr>
          </a:p>
          <a:p>
            <a:pPr algn="l">
              <a:buFont typeface="Arial" panose="020B0604020202020204" pitchFamily="34" charset="0"/>
              <a:buChar char="•"/>
            </a:pPr>
            <a:r>
              <a:rPr lang="en-US" sz="2000" b="1" i="0" dirty="0">
                <a:effectLst/>
                <a:latin typeface="Quicksand"/>
              </a:rPr>
              <a:t>Secondary data may not be authentic and reliable. A researcher may need to further verify the data collected from the available sources.</a:t>
            </a:r>
          </a:p>
          <a:p>
            <a:pPr algn="l">
              <a:buFont typeface="Arial" panose="020B0604020202020204" pitchFamily="34" charset="0"/>
              <a:buChar char="•"/>
            </a:pPr>
            <a:endParaRPr lang="en-US" sz="2000" b="1" i="0" dirty="0">
              <a:effectLst/>
              <a:latin typeface="Quicksand"/>
            </a:endParaRPr>
          </a:p>
          <a:p>
            <a:pPr algn="l">
              <a:buFont typeface="Arial" panose="020B0604020202020204" pitchFamily="34" charset="0"/>
              <a:buChar char="•"/>
            </a:pPr>
            <a:r>
              <a:rPr lang="en-US" sz="2000" b="1" i="0" dirty="0">
                <a:effectLst/>
                <a:latin typeface="Quicksand"/>
              </a:rPr>
              <a:t>Researchers may have to deal with irrelevant data before finally finding the required data.</a:t>
            </a:r>
          </a:p>
          <a:p>
            <a:pPr algn="l">
              <a:buFont typeface="Arial" panose="020B0604020202020204" pitchFamily="34" charset="0"/>
              <a:buChar char="•"/>
            </a:pPr>
            <a:endParaRPr lang="en-US" sz="2000" b="1" i="0" dirty="0">
              <a:effectLst/>
              <a:latin typeface="Quicksand"/>
            </a:endParaRPr>
          </a:p>
          <a:p>
            <a:pPr algn="l">
              <a:buFont typeface="Arial" panose="020B0604020202020204" pitchFamily="34" charset="0"/>
              <a:buChar char="•"/>
            </a:pPr>
            <a:r>
              <a:rPr lang="en-US" sz="2000" b="1" i="0" dirty="0">
                <a:effectLst/>
                <a:latin typeface="Quicksand"/>
              </a:rPr>
              <a:t>Some of the data is exaggerated due to the personal bias of the data source.</a:t>
            </a:r>
          </a:p>
          <a:p>
            <a:pPr algn="l">
              <a:buFont typeface="Arial" panose="020B0604020202020204" pitchFamily="34" charset="0"/>
              <a:buChar char="•"/>
            </a:pPr>
            <a:endParaRPr lang="en-US" sz="2000" b="1" i="0" dirty="0">
              <a:effectLst/>
              <a:latin typeface="Quicksand"/>
            </a:endParaRPr>
          </a:p>
          <a:p>
            <a:pPr algn="l">
              <a:buFont typeface="Arial" panose="020B0604020202020204" pitchFamily="34" charset="0"/>
              <a:buChar char="•"/>
            </a:pPr>
            <a:r>
              <a:rPr lang="en-US" sz="2000" b="1" i="0" dirty="0">
                <a:effectLst/>
                <a:latin typeface="Quicksand"/>
              </a:rPr>
              <a:t>Secondary data sources are sometimes outdated with no new data to replace the old ones. </a:t>
            </a:r>
          </a:p>
        </p:txBody>
      </p:sp>
    </p:spTree>
    <p:extLst>
      <p:ext uri="{BB962C8B-B14F-4D97-AF65-F5344CB8AC3E}">
        <p14:creationId xmlns:p14="http://schemas.microsoft.com/office/powerpoint/2010/main" val="40031228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365BBDC-5229-9E66-ED4F-171B9D578CAD}"/>
              </a:ext>
            </a:extLst>
          </p:cNvPr>
          <p:cNvSpPr txBox="1"/>
          <p:nvPr/>
        </p:nvSpPr>
        <p:spPr>
          <a:xfrm>
            <a:off x="1263316" y="625643"/>
            <a:ext cx="7877675" cy="4832092"/>
          </a:xfrm>
          <a:prstGeom prst="rect">
            <a:avLst/>
          </a:prstGeom>
          <a:noFill/>
        </p:spPr>
        <p:txBody>
          <a:bodyPr wrap="square">
            <a:spAutoFit/>
          </a:bodyPr>
          <a:lstStyle/>
          <a:p>
            <a:pPr algn="l"/>
            <a:r>
              <a:rPr lang="en-US" sz="2400" b="1" i="0" dirty="0">
                <a:solidFill>
                  <a:srgbClr val="000000"/>
                </a:solidFill>
                <a:effectLst/>
                <a:latin typeface="Quicksand"/>
              </a:rPr>
              <a:t>Conclusion</a:t>
            </a:r>
          </a:p>
          <a:p>
            <a:pPr algn="l"/>
            <a:endParaRPr lang="en-US" sz="2400" b="1" i="0" dirty="0">
              <a:effectLst/>
              <a:latin typeface="Quicksand"/>
            </a:endParaRPr>
          </a:p>
          <a:p>
            <a:pPr algn="l"/>
            <a:r>
              <a:rPr lang="en-US" sz="2000" b="1" i="0" dirty="0">
                <a:solidFill>
                  <a:srgbClr val="000000"/>
                </a:solidFill>
                <a:effectLst/>
                <a:latin typeface="Quicksand"/>
              </a:rPr>
              <a:t>When performing research, it is important to consider the available data options so as to ensure that the right type of data is used to arrive at a feasibility conclusion.</a:t>
            </a:r>
          </a:p>
          <a:p>
            <a:pPr algn="l"/>
            <a:endParaRPr lang="en-US" sz="2000" b="1" i="0" dirty="0">
              <a:solidFill>
                <a:srgbClr val="000000"/>
              </a:solidFill>
              <a:effectLst/>
              <a:latin typeface="Quicksand"/>
            </a:endParaRPr>
          </a:p>
          <a:p>
            <a:pPr algn="l"/>
            <a:r>
              <a:rPr lang="en-US" sz="2000" b="1" i="0" dirty="0">
                <a:solidFill>
                  <a:srgbClr val="000000"/>
                </a:solidFill>
                <a:effectLst/>
                <a:latin typeface="Quicksand"/>
              </a:rPr>
              <a:t> A good understanding of the different data types, similarities, and differences are however required to do this.</a:t>
            </a:r>
            <a:endParaRPr lang="en-US" sz="2000" b="1" i="0" dirty="0">
              <a:effectLst/>
              <a:latin typeface="Quicksand"/>
            </a:endParaRPr>
          </a:p>
          <a:p>
            <a:pPr algn="l"/>
            <a:r>
              <a:rPr lang="en-US" sz="2000" b="1" i="0" dirty="0">
                <a:solidFill>
                  <a:srgbClr val="000000"/>
                </a:solidFill>
                <a:effectLst/>
                <a:latin typeface="Quicksand"/>
              </a:rPr>
              <a:t>Primary data and secondary data both have applications in business and research. They may, however, differ from each other in the way in which they are collected, used, and analyzed.</a:t>
            </a:r>
          </a:p>
          <a:p>
            <a:pPr algn="l"/>
            <a:endParaRPr lang="en-US" sz="2000" b="1" i="0" dirty="0">
              <a:effectLst/>
              <a:latin typeface="Quicksand"/>
            </a:endParaRPr>
          </a:p>
          <a:p>
            <a:pPr algn="l"/>
            <a:r>
              <a:rPr lang="en-US" sz="2000" b="1" i="0" dirty="0">
                <a:solidFill>
                  <a:srgbClr val="000000"/>
                </a:solidFill>
                <a:effectLst/>
                <a:latin typeface="Quicksand"/>
              </a:rPr>
              <a:t>The most common setback with primary data is that it is very expensive, which is not the case for secondary data. Secondary data, on the other hand, has authenticity issues.</a:t>
            </a:r>
            <a:endParaRPr lang="en-US" sz="2000" b="1" i="0" dirty="0">
              <a:effectLst/>
              <a:latin typeface="Quicksand"/>
            </a:endParaRPr>
          </a:p>
        </p:txBody>
      </p:sp>
    </p:spTree>
    <p:extLst>
      <p:ext uri="{BB962C8B-B14F-4D97-AF65-F5344CB8AC3E}">
        <p14:creationId xmlns:p14="http://schemas.microsoft.com/office/powerpoint/2010/main" val="232612335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29</TotalTime>
  <Words>967</Words>
  <Application>Microsoft Office PowerPoint</Application>
  <PresentationFormat>Widescreen</PresentationFormat>
  <Paragraphs>73</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Garamond</vt:lpstr>
      <vt:lpstr>Quicksand</vt:lpstr>
      <vt:lpstr>Organic</vt:lpstr>
      <vt:lpstr>Primary data vs. secondary data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Primary data vs. secondary data</dc:title>
  <dc:creator>VIMMI</dc:creator>
  <cp:lastModifiedBy>VIMMI</cp:lastModifiedBy>
  <cp:revision>2</cp:revision>
  <dcterms:created xsi:type="dcterms:W3CDTF">2022-07-15T08:18:36Z</dcterms:created>
  <dcterms:modified xsi:type="dcterms:W3CDTF">2022-07-19T06:38:01Z</dcterms:modified>
</cp:coreProperties>
</file>